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5" r:id="rId4"/>
    <p:sldMasterId id="2147483666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  <p:embeddedFont>
      <p:font typeface="Alegreya Sans"/>
      <p:regular r:id="rId18"/>
      <p:bold r:id="rId19"/>
      <p:italic r:id="rId20"/>
      <p:boldItalic r:id="rId21"/>
    </p:embeddedFont>
    <p:embeddedFont>
      <p:font typeface="Spicy Rice"/>
      <p:regular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legreyaSans-italic.fntdata"/><Relationship Id="rId11" Type="http://schemas.openxmlformats.org/officeDocument/2006/relationships/slide" Target="slides/slide5.xml"/><Relationship Id="rId22" Type="http://schemas.openxmlformats.org/officeDocument/2006/relationships/font" Target="fonts/SpicyRice-regular.fntdata"/><Relationship Id="rId10" Type="http://schemas.openxmlformats.org/officeDocument/2006/relationships/slide" Target="slides/slide4.xml"/><Relationship Id="rId21" Type="http://schemas.openxmlformats.org/officeDocument/2006/relationships/font" Target="fonts/AlegreyaSans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AlegreyaSans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AlegreyaSans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1ee2ff9fd_15_14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1ee2ff9fd_15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2c4f96f10_20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2c4f96f10_20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2c55676df_1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2c55676df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2c55676df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82c55676df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82c55676df_1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82c55676df_1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2c55676df_1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82c55676df_1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685800" y="2840054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5" name="Google Shape;65;p16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300">
                <a:solidFill>
                  <a:schemeClr val="dk1"/>
                </a:solidFill>
              </a:defRPr>
            </a:lvl1pPr>
            <a:lvl2pPr lvl="1" rtl="0" algn="r">
              <a:buNone/>
              <a:defRPr sz="1300">
                <a:solidFill>
                  <a:schemeClr val="dk1"/>
                </a:solidFill>
              </a:defRPr>
            </a:lvl2pPr>
            <a:lvl3pPr lvl="2" rtl="0" algn="r">
              <a:buNone/>
              <a:defRPr sz="1300">
                <a:solidFill>
                  <a:schemeClr val="dk1"/>
                </a:solidFill>
              </a:defRPr>
            </a:lvl3pPr>
            <a:lvl4pPr lvl="3" rtl="0" algn="r">
              <a:buNone/>
              <a:defRPr sz="1300">
                <a:solidFill>
                  <a:schemeClr val="dk1"/>
                </a:solidFill>
              </a:defRPr>
            </a:lvl4pPr>
            <a:lvl5pPr lvl="4" rtl="0" algn="r">
              <a:buNone/>
              <a:defRPr sz="1300">
                <a:solidFill>
                  <a:schemeClr val="dk1"/>
                </a:solidFill>
              </a:defRPr>
            </a:lvl5pPr>
            <a:lvl6pPr lvl="5" rtl="0" algn="r">
              <a:buNone/>
              <a:defRPr sz="1300">
                <a:solidFill>
                  <a:schemeClr val="dk1"/>
                </a:solidFill>
              </a:defRPr>
            </a:lvl6pPr>
            <a:lvl7pPr lvl="6" rtl="0" algn="r">
              <a:buNone/>
              <a:defRPr sz="1300">
                <a:solidFill>
                  <a:schemeClr val="dk1"/>
                </a:solidFill>
              </a:defRPr>
            </a:lvl7pPr>
            <a:lvl8pPr lvl="7" rtl="0" algn="r">
              <a:buNone/>
              <a:defRPr sz="1300">
                <a:solidFill>
                  <a:schemeClr val="dk1"/>
                </a:solidFill>
              </a:defRPr>
            </a:lvl8pPr>
            <a:lvl9pPr lvl="8" rtl="0" algn="r">
              <a:buNone/>
              <a:defRPr sz="1300"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Relationship Id="rId4" Type="http://schemas.openxmlformats.org/officeDocument/2006/relationships/hyperlink" Target="http://drive.google.com/file/d/1q348snjuffEwLNNNFqkrBlNYCNHm-gm6/view" TargetMode="External"/><Relationship Id="rId5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/>
          <p:nvPr/>
        </p:nvSpPr>
        <p:spPr>
          <a:xfrm>
            <a:off x="-10575" y="1025825"/>
            <a:ext cx="9144000" cy="236700"/>
          </a:xfrm>
          <a:prstGeom prst="rect">
            <a:avLst/>
          </a:prstGeom>
          <a:solidFill>
            <a:srgbClr val="1C4587"/>
          </a:solidFill>
          <a:ln cap="flat" cmpd="sng" w="19050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20"/>
          <p:cNvSpPr/>
          <p:nvPr/>
        </p:nvSpPr>
        <p:spPr>
          <a:xfrm>
            <a:off x="0" y="378200"/>
            <a:ext cx="9133500" cy="641400"/>
          </a:xfrm>
          <a:prstGeom prst="rect">
            <a:avLst/>
          </a:prstGeom>
          <a:solidFill>
            <a:srgbClr val="666666"/>
          </a:solidFill>
          <a:ln cap="flat" cmpd="sng" w="3810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SD logo.jpg" id="81" name="Google Shape;8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000" y="92600"/>
            <a:ext cx="1432200" cy="1106700"/>
          </a:xfrm>
          <a:prstGeom prst="rect">
            <a:avLst/>
          </a:prstGeom>
          <a:noFill/>
          <a:ln cap="flat" cmpd="sng" w="38100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82" name="Google Shape;82;p20"/>
          <p:cNvSpPr txBox="1"/>
          <p:nvPr/>
        </p:nvSpPr>
        <p:spPr>
          <a:xfrm>
            <a:off x="113975" y="1332750"/>
            <a:ext cx="8854800" cy="14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666666"/>
                </a:solidFill>
                <a:latin typeface="Alegreya Sans"/>
                <a:ea typeface="Alegreya Sans"/>
                <a:cs typeface="Alegreya Sans"/>
                <a:sym typeface="Alegreya Sans"/>
              </a:rPr>
              <a:t>LEP Developing English Virtual Learning</a:t>
            </a:r>
            <a:endParaRPr b="1" sz="3600">
              <a:solidFill>
                <a:srgbClr val="666666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666666"/>
                </a:solidFill>
                <a:latin typeface="Alegreya Sans"/>
                <a:ea typeface="Alegreya Sans"/>
                <a:cs typeface="Alegreya Sans"/>
                <a:sym typeface="Alegreya Sans"/>
              </a:rPr>
              <a:t>Mr. Rodríguez, Mrs. Gotzon, Ms. Niehues</a:t>
            </a:r>
            <a:endParaRPr b="1" sz="3600">
              <a:solidFill>
                <a:srgbClr val="666666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66666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 </a:t>
            </a:r>
            <a:endParaRPr b="1" sz="3600">
              <a:solidFill>
                <a:srgbClr val="1C4587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>
              <a:solidFill>
                <a:srgbClr val="1C4587"/>
              </a:solidFill>
              <a:latin typeface="Spicy Rice"/>
              <a:ea typeface="Spicy Rice"/>
              <a:cs typeface="Spicy Rice"/>
              <a:sym typeface="Spicy Ric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2"/>
                </a:solidFill>
                <a:latin typeface="Alegreya Sans"/>
                <a:ea typeface="Alegreya Sans"/>
                <a:cs typeface="Alegreya Sans"/>
                <a:sym typeface="Alegreya Sans"/>
              </a:rPr>
              <a:t>April 21</a:t>
            </a:r>
            <a:r>
              <a:rPr b="1" lang="en" sz="3600">
                <a:solidFill>
                  <a:schemeClr val="dk2"/>
                </a:solidFill>
                <a:latin typeface="Alegreya Sans"/>
                <a:ea typeface="Alegreya Sans"/>
                <a:cs typeface="Alegreya Sans"/>
                <a:sym typeface="Alegreya Sans"/>
              </a:rPr>
              <a:t>, 2020</a:t>
            </a:r>
            <a:endParaRPr b="1" sz="3600">
              <a:solidFill>
                <a:schemeClr val="dk2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1"/>
          <p:cNvSpPr txBox="1"/>
          <p:nvPr/>
        </p:nvSpPr>
        <p:spPr>
          <a:xfrm>
            <a:off x="243828" y="228600"/>
            <a:ext cx="8635200" cy="47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9-12/LEP Developing English </a:t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Teens Open Doors (Part I): April 21, 2020</a:t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Trebuchet MS"/>
                <a:ea typeface="Trebuchet MS"/>
                <a:cs typeface="Trebuchet MS"/>
                <a:sym typeface="Trebuchet MS"/>
              </a:rPr>
              <a:t>Objective/Learning Target:  </a:t>
            </a:r>
            <a:endParaRPr b="1"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ctr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AutoNum type="arabicPeriod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Understanding cause and effect</a:t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ctr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AutoNum type="arabicPeriod"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Learning the proper uses of antecedents</a:t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  <a:highlight>
                <a:srgbClr val="F9F9F9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8" name="Google Shape;88;p21"/>
          <p:cNvSpPr/>
          <p:nvPr/>
        </p:nvSpPr>
        <p:spPr>
          <a:xfrm>
            <a:off x="-10575" y="1025825"/>
            <a:ext cx="9144000" cy="236700"/>
          </a:xfrm>
          <a:prstGeom prst="rect">
            <a:avLst/>
          </a:prstGeom>
          <a:solidFill>
            <a:srgbClr val="1C4587"/>
          </a:solidFill>
          <a:ln cap="flat" cmpd="sng" w="19050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1"/>
          <p:cNvSpPr/>
          <p:nvPr/>
        </p:nvSpPr>
        <p:spPr>
          <a:xfrm>
            <a:off x="96050" y="458775"/>
            <a:ext cx="9133500" cy="641400"/>
          </a:xfrm>
          <a:prstGeom prst="rect">
            <a:avLst/>
          </a:prstGeom>
          <a:solidFill>
            <a:srgbClr val="666666"/>
          </a:solidFill>
          <a:ln cap="flat" cmpd="sng" w="3810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SD logo.jpg" id="90" name="Google Shape;9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000" y="92600"/>
            <a:ext cx="1432200" cy="1106700"/>
          </a:xfrm>
          <a:prstGeom prst="rect">
            <a:avLst/>
          </a:prstGeom>
          <a:noFill/>
          <a:ln cap="flat" cmpd="sng" w="38100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91" name="Google Shape;91;p21"/>
          <p:cNvSpPr txBox="1"/>
          <p:nvPr/>
        </p:nvSpPr>
        <p:spPr>
          <a:xfrm>
            <a:off x="96050" y="2497900"/>
            <a:ext cx="2826600" cy="33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2"/>
          <p:cNvSpPr txBox="1"/>
          <p:nvPr>
            <p:ph idx="1" type="subTitle"/>
          </p:nvPr>
        </p:nvSpPr>
        <p:spPr>
          <a:xfrm>
            <a:off x="228075" y="1388100"/>
            <a:ext cx="87585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Key Vocabulary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Choose the correct vocabulary term for each definition.</a:t>
            </a:r>
            <a:endParaRPr b="1"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assemble      technology   obstacle     efficient</a:t>
            </a:r>
            <a:r>
              <a:rPr lang="en"/>
              <a:t> 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______ Scientific knowledge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______ Works well without waste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______ To put something together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______ Something that is in the way</a:t>
            </a:r>
            <a:endParaRPr/>
          </a:p>
        </p:txBody>
      </p:sp>
      <p:sp>
        <p:nvSpPr>
          <p:cNvPr id="97" name="Google Shape;97;p22"/>
          <p:cNvSpPr/>
          <p:nvPr/>
        </p:nvSpPr>
        <p:spPr>
          <a:xfrm>
            <a:off x="-10575" y="1025825"/>
            <a:ext cx="9144000" cy="236700"/>
          </a:xfrm>
          <a:prstGeom prst="rect">
            <a:avLst/>
          </a:prstGeom>
          <a:solidFill>
            <a:srgbClr val="1C4587"/>
          </a:solidFill>
          <a:ln cap="flat" cmpd="sng" w="19050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22"/>
          <p:cNvSpPr/>
          <p:nvPr/>
        </p:nvSpPr>
        <p:spPr>
          <a:xfrm>
            <a:off x="-5325" y="384425"/>
            <a:ext cx="9133500" cy="641400"/>
          </a:xfrm>
          <a:prstGeom prst="rect">
            <a:avLst/>
          </a:prstGeom>
          <a:solidFill>
            <a:srgbClr val="666666"/>
          </a:solidFill>
          <a:ln cap="flat" cmpd="sng" w="3810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SD logo.jpg" id="99" name="Google Shape;9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000" y="92600"/>
            <a:ext cx="1432200" cy="1106700"/>
          </a:xfrm>
          <a:prstGeom prst="rect">
            <a:avLst/>
          </a:prstGeom>
          <a:noFill/>
          <a:ln cap="flat" cmpd="sng" w="38100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00" name="Google Shape;100;p22"/>
          <p:cNvSpPr txBox="1"/>
          <p:nvPr>
            <p:ph type="ctrTitle"/>
          </p:nvPr>
        </p:nvSpPr>
        <p:spPr>
          <a:xfrm>
            <a:off x="675225" y="3417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Bellringer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3"/>
          <p:cNvSpPr/>
          <p:nvPr/>
        </p:nvSpPr>
        <p:spPr>
          <a:xfrm>
            <a:off x="-10575" y="1025825"/>
            <a:ext cx="9144000" cy="236700"/>
          </a:xfrm>
          <a:prstGeom prst="rect">
            <a:avLst/>
          </a:prstGeom>
          <a:solidFill>
            <a:srgbClr val="1C4587"/>
          </a:solidFill>
          <a:ln cap="flat" cmpd="sng" w="19050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3"/>
          <p:cNvSpPr/>
          <p:nvPr/>
        </p:nvSpPr>
        <p:spPr>
          <a:xfrm>
            <a:off x="0" y="378200"/>
            <a:ext cx="9133500" cy="641400"/>
          </a:xfrm>
          <a:prstGeom prst="rect">
            <a:avLst/>
          </a:prstGeom>
          <a:solidFill>
            <a:srgbClr val="666666"/>
          </a:solidFill>
          <a:ln cap="flat" cmpd="sng" w="3810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SD logo.jpg" id="107" name="Google Shape;10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000" y="92600"/>
            <a:ext cx="1432200" cy="1106700"/>
          </a:xfrm>
          <a:prstGeom prst="rect">
            <a:avLst/>
          </a:prstGeom>
          <a:noFill/>
          <a:ln cap="flat" cmpd="sng" w="38100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8" name="Google Shape;108;p23" title="Teens Open Doors p. 377-378.webm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43500" y="1360450"/>
            <a:ext cx="5931749" cy="3242775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3"/>
          <p:cNvSpPr txBox="1"/>
          <p:nvPr/>
        </p:nvSpPr>
        <p:spPr>
          <a:xfrm>
            <a:off x="171400" y="1626650"/>
            <a:ext cx="2690700" cy="30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Listen and read along with today’s reading from “Teens Open Doors”.</a:t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4"/>
          <p:cNvSpPr/>
          <p:nvPr/>
        </p:nvSpPr>
        <p:spPr>
          <a:xfrm>
            <a:off x="-10575" y="1025825"/>
            <a:ext cx="9144000" cy="236700"/>
          </a:xfrm>
          <a:prstGeom prst="rect">
            <a:avLst/>
          </a:prstGeom>
          <a:solidFill>
            <a:srgbClr val="1C4587"/>
          </a:solidFill>
          <a:ln cap="flat" cmpd="sng" w="19050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4"/>
          <p:cNvSpPr/>
          <p:nvPr/>
        </p:nvSpPr>
        <p:spPr>
          <a:xfrm>
            <a:off x="0" y="378200"/>
            <a:ext cx="9133500" cy="641400"/>
          </a:xfrm>
          <a:prstGeom prst="rect">
            <a:avLst/>
          </a:prstGeom>
          <a:solidFill>
            <a:srgbClr val="666666"/>
          </a:solidFill>
          <a:ln cap="flat" cmpd="sng" w="3810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SD logo.jpg" id="116" name="Google Shape;11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000" y="92600"/>
            <a:ext cx="1432200" cy="1106700"/>
          </a:xfrm>
          <a:prstGeom prst="rect">
            <a:avLst/>
          </a:prstGeom>
          <a:noFill/>
          <a:ln cap="flat" cmpd="sng" w="38100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17" name="Google Shape;117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05300" y="1443450"/>
            <a:ext cx="6432569" cy="3576175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4"/>
          <p:cNvSpPr txBox="1"/>
          <p:nvPr/>
        </p:nvSpPr>
        <p:spPr>
          <a:xfrm>
            <a:off x="342525" y="1550600"/>
            <a:ext cx="2167800" cy="33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Focus on GRAMMAR: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rebuchet MS"/>
                <a:ea typeface="Trebuchet MS"/>
                <a:cs typeface="Trebuchet MS"/>
                <a:sym typeface="Trebuchet MS"/>
              </a:rPr>
              <a:t>Read through the example to understand what an antecedent is</a:t>
            </a:r>
            <a:r>
              <a:rPr b="1" lang="en"/>
              <a:t>.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latin typeface="Trebuchet MS"/>
                <a:ea typeface="Trebuchet MS"/>
                <a:cs typeface="Trebuchet MS"/>
                <a:sym typeface="Trebuchet MS"/>
              </a:rPr>
              <a:t>Why are antecedents important to use?</a:t>
            </a:r>
            <a:endParaRPr i="1" sz="18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5"/>
          <p:cNvSpPr txBox="1"/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Try it out for yourself!</a:t>
            </a:r>
            <a:endParaRPr/>
          </a:p>
        </p:txBody>
      </p:sp>
      <p:sp>
        <p:nvSpPr>
          <p:cNvPr id="124" name="Google Shape;124;p25"/>
          <p:cNvSpPr txBox="1"/>
          <p:nvPr>
            <p:ph idx="1" type="subTitle"/>
          </p:nvPr>
        </p:nvSpPr>
        <p:spPr>
          <a:xfrm>
            <a:off x="685800" y="2840054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5"/>
          <p:cNvSpPr/>
          <p:nvPr/>
        </p:nvSpPr>
        <p:spPr>
          <a:xfrm>
            <a:off x="-10575" y="1025825"/>
            <a:ext cx="9144000" cy="236700"/>
          </a:xfrm>
          <a:prstGeom prst="rect">
            <a:avLst/>
          </a:prstGeom>
          <a:solidFill>
            <a:srgbClr val="1C4587"/>
          </a:solidFill>
          <a:ln cap="flat" cmpd="sng" w="19050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5"/>
          <p:cNvSpPr/>
          <p:nvPr/>
        </p:nvSpPr>
        <p:spPr>
          <a:xfrm>
            <a:off x="0" y="378200"/>
            <a:ext cx="9133500" cy="641400"/>
          </a:xfrm>
          <a:prstGeom prst="rect">
            <a:avLst/>
          </a:prstGeom>
          <a:solidFill>
            <a:srgbClr val="666666"/>
          </a:solidFill>
          <a:ln cap="flat" cmpd="sng" w="3810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SD logo.jpg" id="127" name="Google Shape;12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000" y="92600"/>
            <a:ext cx="1432200" cy="1106700"/>
          </a:xfrm>
          <a:prstGeom prst="rect">
            <a:avLst/>
          </a:prstGeom>
          <a:noFill/>
          <a:ln cap="flat" cmpd="sng" w="38100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6"/>
          <p:cNvSpPr txBox="1"/>
          <p:nvPr>
            <p:ph idx="1" type="subTitle"/>
          </p:nvPr>
        </p:nvSpPr>
        <p:spPr>
          <a:xfrm>
            <a:off x="685800" y="2840054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6"/>
          <p:cNvSpPr/>
          <p:nvPr/>
        </p:nvSpPr>
        <p:spPr>
          <a:xfrm>
            <a:off x="-10575" y="1025825"/>
            <a:ext cx="9144000" cy="236700"/>
          </a:xfrm>
          <a:prstGeom prst="rect">
            <a:avLst/>
          </a:prstGeom>
          <a:solidFill>
            <a:srgbClr val="1C4587"/>
          </a:solidFill>
          <a:ln cap="flat" cmpd="sng" w="19050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6"/>
          <p:cNvSpPr/>
          <p:nvPr/>
        </p:nvSpPr>
        <p:spPr>
          <a:xfrm>
            <a:off x="0" y="378200"/>
            <a:ext cx="9133500" cy="641400"/>
          </a:xfrm>
          <a:prstGeom prst="rect">
            <a:avLst/>
          </a:prstGeom>
          <a:solidFill>
            <a:srgbClr val="666666"/>
          </a:solidFill>
          <a:ln cap="flat" cmpd="sng" w="3810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6" name="Google Shape;13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500" y="647400"/>
            <a:ext cx="8430650" cy="44961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SD logo.jpg" id="137" name="Google Shape;137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56200" y="0"/>
            <a:ext cx="1432200" cy="1106700"/>
          </a:xfrm>
          <a:prstGeom prst="rect">
            <a:avLst/>
          </a:prstGeom>
          <a:noFill/>
          <a:ln cap="flat" cmpd="sng" w="38100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